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701" r:id="rId3"/>
    <p:sldMasterId id="2147483727" r:id="rId4"/>
    <p:sldMasterId id="2147483740" r:id="rId5"/>
    <p:sldMasterId id="2147483766" r:id="rId6"/>
    <p:sldMasterId id="2147483779" r:id="rId7"/>
    <p:sldMasterId id="2147483792" r:id="rId8"/>
    <p:sldMasterId id="2147483805" r:id="rId9"/>
    <p:sldMasterId id="2147483831" r:id="rId10"/>
    <p:sldMasterId id="2147483857" r:id="rId11"/>
    <p:sldMasterId id="2147483870" r:id="rId12"/>
    <p:sldMasterId id="2147483896" r:id="rId13"/>
  </p:sldMasterIdLst>
  <p:notesMasterIdLst>
    <p:notesMasterId r:id="rId56"/>
  </p:notesMasterIdLst>
  <p:sldIdLst>
    <p:sldId id="339" r:id="rId14"/>
    <p:sldId id="297" r:id="rId15"/>
    <p:sldId id="264" r:id="rId16"/>
    <p:sldId id="265" r:id="rId17"/>
    <p:sldId id="266" r:id="rId18"/>
    <p:sldId id="270" r:id="rId19"/>
    <p:sldId id="272" r:id="rId20"/>
    <p:sldId id="273" r:id="rId21"/>
    <p:sldId id="274" r:id="rId22"/>
    <p:sldId id="275" r:id="rId23"/>
    <p:sldId id="299" r:id="rId24"/>
    <p:sldId id="276" r:id="rId25"/>
    <p:sldId id="302" r:id="rId26"/>
    <p:sldId id="301" r:id="rId27"/>
    <p:sldId id="277" r:id="rId28"/>
    <p:sldId id="304" r:id="rId29"/>
    <p:sldId id="305" r:id="rId30"/>
    <p:sldId id="278" r:id="rId31"/>
    <p:sldId id="328" r:id="rId32"/>
    <p:sldId id="327" r:id="rId33"/>
    <p:sldId id="307" r:id="rId34"/>
    <p:sldId id="279" r:id="rId35"/>
    <p:sldId id="309" r:id="rId36"/>
    <p:sldId id="280" r:id="rId37"/>
    <p:sldId id="311" r:id="rId38"/>
    <p:sldId id="281" r:id="rId39"/>
    <p:sldId id="312" r:id="rId40"/>
    <p:sldId id="314" r:id="rId41"/>
    <p:sldId id="338" r:id="rId42"/>
    <p:sldId id="332" r:id="rId43"/>
    <p:sldId id="333" r:id="rId44"/>
    <p:sldId id="334" r:id="rId45"/>
    <p:sldId id="335" r:id="rId46"/>
    <p:sldId id="336" r:id="rId47"/>
    <p:sldId id="337" r:id="rId48"/>
    <p:sldId id="331" r:id="rId49"/>
    <p:sldId id="330" r:id="rId50"/>
    <p:sldId id="329" r:id="rId51"/>
    <p:sldId id="284" r:id="rId52"/>
    <p:sldId id="285" r:id="rId53"/>
    <p:sldId id="286" r:id="rId54"/>
    <p:sldId id="28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>
      <p:cViewPr varScale="1">
        <p:scale>
          <a:sx n="83" d="100"/>
          <a:sy n="83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4E0CD-9C69-4E20-A09B-26CE741A41E4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6DD2-F578-4BE8-8783-A9A6601825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23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14026-1E66-413E-9A96-1328ECE9C3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921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ln/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2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05C8D-5CA6-4726-9244-826D189A4868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999D5-381A-40F0-9412-91B987FF706D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6C235B-7E35-47E2-89D4-F51EF7310377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EC8B72-01B4-43B3-ABB2-D0E50FFDD0EC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F07960-FEBB-4A63-8156-56B3372C1798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47D6D-283A-4B9C-9233-F1DB211075F5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268D5E-6E2F-4B55-87A1-63945A8CA3A1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29A6C-7A9F-42FA-B8D2-2590C0DC547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686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ln/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70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36CED-628A-4431-9EAE-8F8A61A3FF2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89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ln/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327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FAEDE-AF23-41ED-A5B4-07F497F35E1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17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881697-7301-4B3C-AC23-149D1AB1775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1126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ln/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21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40AA77-807D-400E-9495-A8561BC6558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05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40AA77-807D-400E-9495-A8561BC6558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325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2EBAF-C0ED-483F-AFEA-48856933905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29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F9B157-28CD-49FA-9D61-06C14AB348F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4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C631A2-797B-488E-A0A7-EB54F24281D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77C133-A370-4DA6-870B-9EF07E018FEF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3CFE48-75BC-4523-A13E-4A4FFAD2E170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35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2844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5845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907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717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07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11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477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773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53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616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5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8334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573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283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789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249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737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21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816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229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991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5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79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800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345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6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06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7821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084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5126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683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787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2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92226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772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243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9800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491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394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677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6137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354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4526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70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88464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071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5961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6628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334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681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991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1940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171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09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00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53963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681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4577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291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7729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5532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6630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949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55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551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99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27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71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915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616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720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39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796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63406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6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878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36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5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3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337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2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62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07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12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71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69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88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05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09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06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223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11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27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304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9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572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87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484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061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9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442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18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05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4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298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88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3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721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590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818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2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876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5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43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9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801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98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593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8892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00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4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0870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62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668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227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593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345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845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416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989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199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9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998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900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426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713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1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07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8762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945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547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A2E6ABF-E3DA-491B-988F-D11423887C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895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362203DF-3843-4C92-B543-6D4CB07246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9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796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11BC2CFC-9191-43D5-9394-F7CA001AC6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34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C00B08A1-E1A3-4F69-8B87-06FFC6EA46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175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9747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836E229-3A33-49F3-B611-66319E2E3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494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21DA7EA1-863D-4450-A91C-D7242C4550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201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E01C83AF-4D31-4F30-926F-05324E90D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8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81BC8ABE-C179-45F4-A508-0E38DCAA0CF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764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5260CCA5-0BEB-4348-ADC6-0C32090E65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2702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grpSp>
          <p:nvGrpSpPr>
            <p:cNvPr id="21095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9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IN" b="1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9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1095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21095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C1C1C"/>
                </a:solidFill>
              </a:rPr>
              <a:t>2.#</a:t>
            </a:r>
          </a:p>
        </p:txBody>
      </p:sp>
      <p:sp>
        <p:nvSpPr>
          <p:cNvPr id="2109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fld id="{E32442C7-9B40-4C52-B96C-8642A92D1AD4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210961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McGraw-Hill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0962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Char char="©"/>
            </a:pPr>
            <a:r>
              <a:rPr lang="en-US" sz="1400">
                <a:solidFill>
                  <a:srgbClr val="000000"/>
                </a:solidFill>
                <a:latin typeface="McGrawHill-Italic" pitchFamily="2" charset="0"/>
              </a:rPr>
              <a:t>The McGraw-Hill Companies, Inc., 2000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007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2.</a:t>
            </a:r>
            <a:fld id="{D618B1DD-80BE-470A-8E2B-83ADD8E5E9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1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4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3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6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A3771-1718-484A-B3C7-DDE4066D5A6D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22-02-2023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D1CA-B13A-49FD-9E31-9E8B6E23DC4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95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0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4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4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4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3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2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2.</a:t>
            </a:r>
            <a:fld id="{F41D95AB-339B-4A26-85F5-7DDBFA231406}" type="slidenum">
              <a:rPr 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2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US" altLang="en-US" dirty="0" smtClean="0">
                <a:solidFill>
                  <a:srgbClr val="FF0000"/>
                </a:solidFill>
                <a:ea typeface="ＭＳ Ｐゴシック" pitchFamily="-108" charset="-128"/>
              </a:rPr>
              <a:t>                   Network Architecture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12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Physical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507288" cy="4184104"/>
          </a:xfrm>
        </p:spPr>
        <p:txBody>
          <a:bodyPr>
            <a:normAutofit fontScale="47500" lnSpcReduction="20000"/>
          </a:bodyPr>
          <a:lstStyle/>
          <a:p>
            <a:pPr lvl="0" algn="just"/>
            <a:r>
              <a:rPr lang="en-US" sz="3700" b="1" dirty="0" smtClean="0"/>
              <a:t>Physical </a:t>
            </a:r>
            <a:r>
              <a:rPr lang="en-US" sz="3700" b="1" dirty="0"/>
              <a:t>characteristics of interfaces and media - </a:t>
            </a:r>
            <a:r>
              <a:rPr lang="en-US" sz="3700" dirty="0"/>
              <a:t>The physical layer defines the </a:t>
            </a:r>
            <a:r>
              <a:rPr lang="en-US" sz="3700" dirty="0">
                <a:solidFill>
                  <a:srgbClr val="FF0000"/>
                </a:solidFill>
              </a:rPr>
              <a:t>characteristics of the interface </a:t>
            </a:r>
            <a:r>
              <a:rPr lang="en-US" sz="3700" dirty="0"/>
              <a:t>between the devices and the transmission medium.</a:t>
            </a:r>
            <a:endParaRPr lang="en-IN" sz="3700" dirty="0"/>
          </a:p>
          <a:p>
            <a:pPr lvl="0" algn="just"/>
            <a:r>
              <a:rPr lang="en-US" sz="3700" b="1" dirty="0"/>
              <a:t> Representation of bits - </a:t>
            </a:r>
            <a:r>
              <a:rPr lang="en-US" sz="3700" dirty="0"/>
              <a:t>To transmit the stream of bits, it must be </a:t>
            </a:r>
            <a:r>
              <a:rPr lang="en-US" sz="3700" dirty="0">
                <a:solidFill>
                  <a:srgbClr val="FF0000"/>
                </a:solidFill>
              </a:rPr>
              <a:t>encoded to signals</a:t>
            </a:r>
            <a:r>
              <a:rPr lang="en-US" sz="3700" dirty="0"/>
              <a:t>. The physical layer defines the type of encoding.</a:t>
            </a:r>
            <a:endParaRPr lang="en-IN" sz="3700" dirty="0"/>
          </a:p>
          <a:p>
            <a:pPr lvl="0" algn="just"/>
            <a:r>
              <a:rPr lang="en-US" sz="3700" b="1" dirty="0"/>
              <a:t>Data Rate or Transmission rate - </a:t>
            </a:r>
            <a:r>
              <a:rPr lang="en-US" sz="3700" dirty="0"/>
              <a:t>The </a:t>
            </a:r>
            <a:r>
              <a:rPr lang="en-US" sz="3700" dirty="0">
                <a:solidFill>
                  <a:srgbClr val="FF0000"/>
                </a:solidFill>
              </a:rPr>
              <a:t>number of bits sent </a:t>
            </a:r>
            <a:r>
              <a:rPr lang="en-US" sz="3700" dirty="0"/>
              <a:t>each second – is also defined by the physical layer.</a:t>
            </a:r>
            <a:endParaRPr lang="en-IN" sz="3700" dirty="0"/>
          </a:p>
          <a:p>
            <a:pPr lvl="0" algn="just"/>
            <a:r>
              <a:rPr lang="en-US" sz="3700" b="1" dirty="0"/>
              <a:t>Synchronization of bits - </a:t>
            </a:r>
            <a:r>
              <a:rPr lang="en-US" sz="3700" dirty="0"/>
              <a:t>The </a:t>
            </a:r>
            <a:r>
              <a:rPr lang="en-US" sz="3700" dirty="0">
                <a:solidFill>
                  <a:srgbClr val="FF0000"/>
                </a:solidFill>
              </a:rPr>
              <a:t>sender and receiver</a:t>
            </a:r>
            <a:r>
              <a:rPr lang="en-US" sz="3700" dirty="0"/>
              <a:t> must be synchronized at the bit level. Their clocks must be synchronized.</a:t>
            </a:r>
            <a:endParaRPr lang="en-IN" sz="3700" dirty="0"/>
          </a:p>
          <a:p>
            <a:pPr lvl="0" algn="just"/>
            <a:r>
              <a:rPr lang="en-US" sz="3700" b="1" dirty="0"/>
              <a:t>Line Configuration - </a:t>
            </a:r>
            <a:r>
              <a:rPr lang="en-US" sz="3700" dirty="0"/>
              <a:t>In a </a:t>
            </a:r>
            <a:r>
              <a:rPr lang="en-US" sz="3700" dirty="0">
                <a:solidFill>
                  <a:srgbClr val="FF0000"/>
                </a:solidFill>
              </a:rPr>
              <a:t>point-to-point</a:t>
            </a:r>
            <a:r>
              <a:rPr lang="en-US" sz="3700" dirty="0"/>
              <a:t> configuration, two devices are connected together through a dedicated link. In a </a:t>
            </a:r>
            <a:r>
              <a:rPr lang="en-US" sz="3700" dirty="0">
                <a:solidFill>
                  <a:srgbClr val="FF0000"/>
                </a:solidFill>
              </a:rPr>
              <a:t>multipoint configuration</a:t>
            </a:r>
            <a:r>
              <a:rPr lang="en-US" sz="3700" dirty="0"/>
              <a:t>, a link is shared between several devices.</a:t>
            </a:r>
            <a:endParaRPr lang="en-IN" sz="3700" dirty="0"/>
          </a:p>
          <a:p>
            <a:pPr lvl="0" algn="just"/>
            <a:r>
              <a:rPr lang="en-US" sz="3700" b="1" dirty="0"/>
              <a:t>Physical Topology - </a:t>
            </a:r>
            <a:r>
              <a:rPr lang="en-US" sz="3700" dirty="0"/>
              <a:t>The physical topology defines how devices are connected to make a network. Devices can be connected using a </a:t>
            </a:r>
            <a:r>
              <a:rPr lang="en-US" sz="3700" dirty="0">
                <a:solidFill>
                  <a:srgbClr val="FF0000"/>
                </a:solidFill>
              </a:rPr>
              <a:t>mesh, bus, star or ring topology</a:t>
            </a:r>
            <a:r>
              <a:rPr lang="en-US" sz="3700" dirty="0"/>
              <a:t>.</a:t>
            </a:r>
            <a:endParaRPr lang="en-IN" sz="3700" dirty="0"/>
          </a:p>
          <a:p>
            <a:pPr lvl="0" algn="just"/>
            <a:r>
              <a:rPr lang="en-US" sz="3700" b="1" dirty="0"/>
              <a:t>Transmission Mode - </a:t>
            </a:r>
            <a:r>
              <a:rPr lang="en-US" sz="3700" dirty="0"/>
              <a:t>The physical layer also defines the direction of transmission between two devices: </a:t>
            </a:r>
            <a:r>
              <a:rPr lang="en-US" sz="3700" dirty="0">
                <a:solidFill>
                  <a:srgbClr val="FF0000"/>
                </a:solidFill>
              </a:rPr>
              <a:t>simplex, half-duplex or full-duplex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48200"/>
            <a:ext cx="5181600" cy="191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7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AD9A315B-6AAB-499C-A934-EDF6B1CDF123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57410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1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2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3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4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5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6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7417" name="Line 9"/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7418" name="Line 10"/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7419" name="Rectangle 11"/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physical layer is responsible for movements of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individual bits from one hop (node) to the next.</a:t>
            </a:r>
          </a:p>
        </p:txBody>
      </p:sp>
      <p:grpSp>
        <p:nvGrpSpPr>
          <p:cNvPr id="657423" name="Group 15"/>
          <p:cNvGrpSpPr>
            <a:grpSpLocks/>
          </p:cNvGrpSpPr>
          <p:nvPr/>
        </p:nvGrpSpPr>
        <p:grpSpPr bwMode="auto">
          <a:xfrm>
            <a:off x="457200" y="2286000"/>
            <a:ext cx="1143000" cy="566738"/>
            <a:chOff x="1200" y="1248"/>
            <a:chExt cx="720" cy="357"/>
          </a:xfrm>
        </p:grpSpPr>
        <p:pic>
          <p:nvPicPr>
            <p:cNvPr id="657424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7425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3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Link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3663279"/>
          </a:xfrm>
        </p:spPr>
        <p:txBody>
          <a:bodyPr>
            <a:normAutofit fontScale="62500" lnSpcReduction="20000"/>
          </a:bodyPr>
          <a:lstStyle/>
          <a:p>
            <a:pPr lvl="0" algn="just"/>
            <a:r>
              <a:rPr lang="en-US" b="1" dirty="0" smtClean="0"/>
              <a:t>It perform node to node packet delivery</a:t>
            </a:r>
          </a:p>
          <a:p>
            <a:pPr lvl="0" algn="just"/>
            <a:r>
              <a:rPr lang="en-US" b="1" dirty="0" smtClean="0"/>
              <a:t>Framing </a:t>
            </a:r>
            <a:r>
              <a:rPr lang="en-US" b="1" dirty="0"/>
              <a:t>- </a:t>
            </a:r>
            <a:r>
              <a:rPr lang="en-US" dirty="0"/>
              <a:t>Divides the stream of bits received into data units called </a:t>
            </a:r>
            <a:r>
              <a:rPr lang="en-US" dirty="0">
                <a:solidFill>
                  <a:srgbClr val="FF0000"/>
                </a:solidFill>
              </a:rPr>
              <a:t>frames.</a:t>
            </a:r>
            <a:endParaRPr lang="en-IN" dirty="0">
              <a:solidFill>
                <a:srgbClr val="FF0000"/>
              </a:solidFill>
            </a:endParaRPr>
          </a:p>
          <a:p>
            <a:pPr lvl="0" algn="just"/>
            <a:r>
              <a:rPr lang="en-US" b="1" dirty="0"/>
              <a:t>Physical addressing </a:t>
            </a:r>
            <a:r>
              <a:rPr lang="en-US" dirty="0"/>
              <a:t>– If frames are to be distributed to different systems on the n/w , data link layer </a:t>
            </a:r>
            <a:r>
              <a:rPr lang="en-US" dirty="0">
                <a:solidFill>
                  <a:srgbClr val="FF0000"/>
                </a:solidFill>
              </a:rPr>
              <a:t>adds </a:t>
            </a:r>
            <a:r>
              <a:rPr lang="en-US" dirty="0" smtClean="0">
                <a:solidFill>
                  <a:srgbClr val="FF0000"/>
                </a:solidFill>
              </a:rPr>
              <a:t>the source address and destination address in the </a:t>
            </a:r>
            <a:r>
              <a:rPr lang="en-US" dirty="0">
                <a:solidFill>
                  <a:srgbClr val="FF0000"/>
                </a:solidFill>
              </a:rPr>
              <a:t>header to the frame to </a:t>
            </a:r>
            <a:r>
              <a:rPr lang="en-US" dirty="0" smtClean="0">
                <a:solidFill>
                  <a:srgbClr val="FF0000"/>
                </a:solidFill>
              </a:rPr>
              <a:t>identify </a:t>
            </a:r>
            <a:r>
              <a:rPr lang="en-US" dirty="0">
                <a:solidFill>
                  <a:srgbClr val="FF0000"/>
                </a:solidFill>
              </a:rPr>
              <a:t>the sender and receiver.</a:t>
            </a:r>
            <a:endParaRPr lang="en-IN" dirty="0">
              <a:solidFill>
                <a:srgbClr val="FF0000"/>
              </a:solidFill>
            </a:endParaRPr>
          </a:p>
          <a:p>
            <a:pPr lvl="0" algn="just"/>
            <a:r>
              <a:rPr lang="en-US" b="1" dirty="0"/>
              <a:t>Flow control</a:t>
            </a:r>
            <a:r>
              <a:rPr lang="en-US" dirty="0"/>
              <a:t>- If the rate at which the </a:t>
            </a:r>
            <a:r>
              <a:rPr lang="en-US" dirty="0">
                <a:solidFill>
                  <a:srgbClr val="FF0000"/>
                </a:solidFill>
              </a:rPr>
              <a:t>data are absorbed by the receiver is less than the rate produced </a:t>
            </a:r>
            <a:r>
              <a:rPr lang="en-US" dirty="0"/>
              <a:t>in the sender ,the Data link  layer imposes a flow ctrl mechanism.</a:t>
            </a:r>
            <a:endParaRPr lang="en-IN" dirty="0"/>
          </a:p>
          <a:p>
            <a:pPr lvl="0" algn="just"/>
            <a:r>
              <a:rPr lang="en-US" b="1" dirty="0"/>
              <a:t>Error control</a:t>
            </a:r>
            <a:r>
              <a:rPr lang="en-US" dirty="0"/>
              <a:t>- Used for detecting and retransmitting damaged or </a:t>
            </a:r>
            <a:r>
              <a:rPr lang="en-US" dirty="0">
                <a:solidFill>
                  <a:srgbClr val="FF0000"/>
                </a:solidFill>
              </a:rPr>
              <a:t>lost frames </a:t>
            </a:r>
            <a:r>
              <a:rPr lang="en-US" dirty="0"/>
              <a:t>and to </a:t>
            </a:r>
            <a:r>
              <a:rPr lang="en-US" dirty="0">
                <a:solidFill>
                  <a:srgbClr val="FF0000"/>
                </a:solidFill>
              </a:rPr>
              <a:t>prevent duplication </a:t>
            </a:r>
            <a:r>
              <a:rPr lang="en-US" dirty="0"/>
              <a:t>of frames. This is achieved through a trailer added at the end of the frame.</a:t>
            </a:r>
            <a:endParaRPr lang="en-IN" dirty="0"/>
          </a:p>
          <a:p>
            <a:pPr lvl="0" algn="just"/>
            <a:r>
              <a:rPr lang="en-US" b="1" dirty="0"/>
              <a:t>Access control</a:t>
            </a:r>
            <a:r>
              <a:rPr lang="en-US" dirty="0"/>
              <a:t> -Used to determine </a:t>
            </a:r>
            <a:r>
              <a:rPr lang="en-US" dirty="0">
                <a:solidFill>
                  <a:srgbClr val="FF0000"/>
                </a:solidFill>
              </a:rPr>
              <a:t>which device </a:t>
            </a:r>
            <a:r>
              <a:rPr lang="en-US" dirty="0"/>
              <a:t>has control over the link at any given time.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75" y="4419599"/>
            <a:ext cx="5218112" cy="216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91" t="46587" r="62638" b="19532"/>
          <a:stretch/>
        </p:blipFill>
        <p:spPr>
          <a:xfrm>
            <a:off x="228600" y="4571999"/>
            <a:ext cx="3130175" cy="2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C9D76AEB-7ECD-4C41-A999-3F9F8592C0DD}" type="slidenum">
              <a:rPr lang="en-US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41026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1027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1028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35630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CC"/>
                </a:solidFill>
                <a:latin typeface="Times New Roman" charset="0"/>
              </a:rPr>
              <a:t>Figure </a:t>
            </a:r>
            <a:r>
              <a:rPr lang="en-US" sz="2400" b="1" dirty="0" smtClean="0">
                <a:solidFill>
                  <a:srgbClr val="3333CC"/>
                </a:solidFill>
                <a:latin typeface="Times New Roman" charset="0"/>
              </a:rPr>
              <a:t>  </a:t>
            </a:r>
            <a:r>
              <a:rPr lang="en-US" sz="2000" b="1" i="1" dirty="0" smtClean="0">
                <a:solidFill>
                  <a:srgbClr val="000000"/>
                </a:solidFill>
                <a:latin typeface="Times New Roman" charset="0"/>
              </a:rPr>
              <a:t>node-to-node </a:t>
            </a:r>
            <a:r>
              <a:rPr lang="en-US" sz="2000" b="1" i="1" dirty="0">
                <a:solidFill>
                  <a:srgbClr val="000000"/>
                </a:solidFill>
                <a:latin typeface="Times New Roman" charset="0"/>
              </a:rPr>
              <a:t>delivery</a:t>
            </a:r>
          </a:p>
        </p:txBody>
      </p:sp>
      <p:sp>
        <p:nvSpPr>
          <p:cNvPr id="641029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64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216650" cy="457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16100" y="1516063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9" name="Rectangle 8"/>
          <p:cNvSpPr/>
          <p:nvPr/>
        </p:nvSpPr>
        <p:spPr>
          <a:xfrm>
            <a:off x="3664978" y="2192523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11" name="Rectangle 10"/>
          <p:cNvSpPr/>
          <p:nvPr/>
        </p:nvSpPr>
        <p:spPr>
          <a:xfrm>
            <a:off x="5257800" y="3970988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12" name="Rectangle 11"/>
          <p:cNvSpPr/>
          <p:nvPr/>
        </p:nvSpPr>
        <p:spPr>
          <a:xfrm>
            <a:off x="7086600" y="2966386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13" name="Rectangle 12"/>
          <p:cNvSpPr/>
          <p:nvPr/>
        </p:nvSpPr>
        <p:spPr>
          <a:xfrm>
            <a:off x="2029347" y="3966369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14" name="Rectangle 13"/>
          <p:cNvSpPr/>
          <p:nvPr/>
        </p:nvSpPr>
        <p:spPr>
          <a:xfrm>
            <a:off x="4665483" y="2603875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15" name="Rectangle 14"/>
          <p:cNvSpPr/>
          <p:nvPr/>
        </p:nvSpPr>
        <p:spPr>
          <a:xfrm>
            <a:off x="3734138" y="3966369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7691" t="46587" r="62638" b="19532"/>
          <a:stretch/>
        </p:blipFill>
        <p:spPr>
          <a:xfrm>
            <a:off x="920173" y="1030154"/>
            <a:ext cx="1225175" cy="487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7691" t="46587" r="62638" b="19532"/>
          <a:stretch/>
        </p:blipFill>
        <p:spPr>
          <a:xfrm>
            <a:off x="3566045" y="2442000"/>
            <a:ext cx="1028094" cy="4094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7691" t="46587" r="62638" b="19532"/>
          <a:stretch/>
        </p:blipFill>
        <p:spPr>
          <a:xfrm>
            <a:off x="4534934" y="2847148"/>
            <a:ext cx="1068503" cy="4255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7691" t="46587" r="62638" b="19532"/>
          <a:stretch/>
        </p:blipFill>
        <p:spPr>
          <a:xfrm>
            <a:off x="7183836" y="3272674"/>
            <a:ext cx="1068503" cy="4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546E0F26-BD5C-48CC-9813-DF40D005C3D3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58434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37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38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39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8441" name="Line 9"/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8442" name="Line 10"/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8443" name="Rectangle 11"/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data link layer is responsible for moving </a:t>
            </a:r>
            <a:br>
              <a:rPr lang="en-US" sz="2400" b="1">
                <a:solidFill>
                  <a:srgbClr val="000000"/>
                </a:solidFill>
                <a:latin typeface="Times New Roman" charset="0"/>
              </a:rPr>
            </a:b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frames from one hop (node) to the next.</a:t>
            </a:r>
          </a:p>
        </p:txBody>
      </p:sp>
      <p:grpSp>
        <p:nvGrpSpPr>
          <p:cNvPr id="658447" name="Group 15"/>
          <p:cNvGrpSpPr>
            <a:grpSpLocks/>
          </p:cNvGrpSpPr>
          <p:nvPr/>
        </p:nvGrpSpPr>
        <p:grpSpPr bwMode="auto">
          <a:xfrm>
            <a:off x="457200" y="2286000"/>
            <a:ext cx="1143000" cy="566738"/>
            <a:chOff x="1200" y="1248"/>
            <a:chExt cx="720" cy="357"/>
          </a:xfrm>
        </p:grpSpPr>
        <p:pic>
          <p:nvPicPr>
            <p:cNvPr id="658448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8449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9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3" y="836712"/>
            <a:ext cx="8229600" cy="307464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This layer is responsible for the delivery of </a:t>
            </a:r>
            <a:r>
              <a:rPr lang="en-US" b="1" dirty="0">
                <a:solidFill>
                  <a:srgbClr val="FF0000"/>
                </a:solidFill>
              </a:rPr>
              <a:t>packets from source to </a:t>
            </a:r>
            <a:r>
              <a:rPr lang="en-US" b="1" dirty="0" smtClean="0">
                <a:solidFill>
                  <a:srgbClr val="FF0000"/>
                </a:solidFill>
              </a:rPr>
              <a:t>destination</a:t>
            </a:r>
          </a:p>
          <a:p>
            <a:pPr lvl="0" algn="just"/>
            <a:r>
              <a:rPr lang="en-US" b="1" dirty="0" smtClean="0">
                <a:solidFill>
                  <a:srgbClr val="FF0000"/>
                </a:solidFill>
              </a:rPr>
              <a:t>Logical </a:t>
            </a:r>
            <a:r>
              <a:rPr lang="en-US" b="1" dirty="0">
                <a:solidFill>
                  <a:srgbClr val="FF0000"/>
                </a:solidFill>
              </a:rPr>
              <a:t>addressing </a:t>
            </a:r>
            <a:r>
              <a:rPr lang="en-US" dirty="0"/>
              <a:t>- If a packet passes the n/w boundary, we need another addressing system for source and destination called logical address.</a:t>
            </a:r>
            <a:endParaRPr lang="en-IN" dirty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– The devices which connects various networks called routers are responsible for delivering packets to final destination.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38600"/>
            <a:ext cx="7483764" cy="251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3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177D8B70-37E0-4396-9CC6-21B896BB448F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59458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59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0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1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2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3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4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59465" name="Line 9"/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9466" name="Line 10"/>
          <p:cNvSpPr>
            <a:spLocks noChangeShapeType="1"/>
          </p:cNvSpPr>
          <p:nvPr/>
        </p:nvSpPr>
        <p:spPr bwMode="auto">
          <a:xfrm>
            <a:off x="458788" y="4343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59467" name="Rectangle 11"/>
          <p:cNvSpPr>
            <a:spLocks noChangeArrowheads="1"/>
          </p:cNvSpPr>
          <p:nvPr/>
        </p:nvSpPr>
        <p:spPr bwMode="auto">
          <a:xfrm>
            <a:off x="495300" y="3063875"/>
            <a:ext cx="8077200" cy="1187450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network layer is responsible for the </a:t>
            </a:r>
            <a:br>
              <a:rPr lang="en-US" sz="2400" b="1">
                <a:solidFill>
                  <a:srgbClr val="000000"/>
                </a:solidFill>
                <a:latin typeface="Times New Roman" charset="0"/>
              </a:rPr>
            </a:b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delivery of individual packets from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source host to the destination host.</a:t>
            </a:r>
          </a:p>
        </p:txBody>
      </p:sp>
      <p:grpSp>
        <p:nvGrpSpPr>
          <p:cNvPr id="659471" name="Group 15"/>
          <p:cNvGrpSpPr>
            <a:grpSpLocks/>
          </p:cNvGrpSpPr>
          <p:nvPr/>
        </p:nvGrpSpPr>
        <p:grpSpPr bwMode="auto">
          <a:xfrm>
            <a:off x="533400" y="2286000"/>
            <a:ext cx="1143000" cy="566738"/>
            <a:chOff x="1200" y="1248"/>
            <a:chExt cx="720" cy="357"/>
          </a:xfrm>
        </p:grpSpPr>
        <p:pic>
          <p:nvPicPr>
            <p:cNvPr id="659472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9473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67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A30597E9-6845-4527-B198-5FEB59E5005D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43074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3075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3076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45969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CC"/>
                </a:solidFill>
                <a:latin typeface="Times New Roman" charset="0"/>
              </a:rPr>
              <a:t>Figure </a:t>
            </a:r>
            <a:r>
              <a:rPr lang="en-US" sz="2400" b="1" dirty="0" smtClean="0">
                <a:solidFill>
                  <a:srgbClr val="3333CC"/>
                </a:solidFill>
                <a:latin typeface="Times New Roman" charset="0"/>
              </a:rPr>
              <a:t>  </a:t>
            </a:r>
            <a:r>
              <a:rPr lang="en-US" sz="2000" b="1" i="1" dirty="0">
                <a:solidFill>
                  <a:srgbClr val="000000"/>
                </a:solidFill>
                <a:latin typeface="Times New Roman" charset="0"/>
              </a:rPr>
              <a:t>Source-to-destination delivery</a:t>
            </a:r>
          </a:p>
        </p:txBody>
      </p:sp>
      <p:sp>
        <p:nvSpPr>
          <p:cNvPr id="643077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64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1195388"/>
            <a:ext cx="5083175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57800" y="3657600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  <p:sp>
        <p:nvSpPr>
          <p:cNvPr id="9" name="Rectangle 8"/>
          <p:cNvSpPr/>
          <p:nvPr/>
        </p:nvSpPr>
        <p:spPr>
          <a:xfrm>
            <a:off x="2362200" y="3016005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packets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609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>
            <a:normAutofit/>
          </a:bodyPr>
          <a:lstStyle/>
          <a:p>
            <a:r>
              <a:rPr lang="en-US" dirty="0" smtClean="0"/>
              <a:t>Transport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3426296"/>
          </a:xfrm>
        </p:spPr>
        <p:txBody>
          <a:bodyPr>
            <a:normAutofit fontScale="55000" lnSpcReduction="20000"/>
          </a:bodyPr>
          <a:lstStyle/>
          <a:p>
            <a:pPr lvl="0" algn="just"/>
            <a:r>
              <a:rPr lang="en-US" b="1" dirty="0" smtClean="0">
                <a:solidFill>
                  <a:srgbClr val="FF0000"/>
                </a:solidFill>
              </a:rPr>
              <a:t>End to End message delivery </a:t>
            </a:r>
            <a:r>
              <a:rPr lang="en-US" dirty="0" smtClean="0"/>
              <a:t>.</a:t>
            </a:r>
            <a:endParaRPr lang="en-US" b="1" dirty="0" smtClean="0"/>
          </a:p>
          <a:p>
            <a:pPr lvl="0" algn="just"/>
            <a:r>
              <a:rPr lang="en-US" b="1" dirty="0" smtClean="0">
                <a:solidFill>
                  <a:srgbClr val="FF0000"/>
                </a:solidFill>
              </a:rPr>
              <a:t>Segmentation </a:t>
            </a:r>
            <a:r>
              <a:rPr lang="en-US" b="1" dirty="0">
                <a:solidFill>
                  <a:srgbClr val="FF0000"/>
                </a:solidFill>
              </a:rPr>
              <a:t>and reassembly </a:t>
            </a:r>
            <a:r>
              <a:rPr lang="en-US" dirty="0"/>
              <a:t>- The message is divided into segments and each segment is assigned a sequence number. These numbers are arranged correctly on the arrival side by this layer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Port addressing</a:t>
            </a:r>
            <a:r>
              <a:rPr lang="en-US" b="1" dirty="0"/>
              <a:t> </a:t>
            </a:r>
            <a:r>
              <a:rPr lang="en-US" dirty="0"/>
              <a:t>- The header in this must therefore </a:t>
            </a:r>
            <a:r>
              <a:rPr lang="en-US" dirty="0">
                <a:solidFill>
                  <a:srgbClr val="FF0000"/>
                </a:solidFill>
              </a:rPr>
              <a:t>include a address called port addres</a:t>
            </a:r>
            <a:r>
              <a:rPr lang="en-US" dirty="0"/>
              <a:t>s. This layer gets the entire message to the correct process on that computer</a:t>
            </a:r>
            <a:r>
              <a:rPr lang="en-US" dirty="0" smtClean="0"/>
              <a:t>.</a:t>
            </a:r>
            <a:endParaRPr lang="en-IN" dirty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Connection control </a:t>
            </a:r>
            <a:r>
              <a:rPr lang="en-US" dirty="0"/>
              <a:t>- This can either be </a:t>
            </a:r>
            <a:r>
              <a:rPr lang="en-US" b="1" dirty="0"/>
              <a:t>connectionless or connection-oriented.</a:t>
            </a:r>
            <a:r>
              <a:rPr lang="en-US" dirty="0"/>
              <a:t> The connectionless treats each segment as a individual packet and delivers to the destination. The connection-oriented makes connection on the destination side before the delivery. After the delivery the termination will be terminated.</a:t>
            </a:r>
            <a:endParaRPr lang="en-IN" dirty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Flow and error control </a:t>
            </a:r>
            <a:r>
              <a:rPr lang="en-US" dirty="0"/>
              <a:t>- Similar to data link layer, but process to process take place.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3886200"/>
            <a:ext cx="7778750" cy="270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50" t="19047" r="37121" b="21646"/>
          <a:stretch/>
        </p:blipFill>
        <p:spPr>
          <a:xfrm>
            <a:off x="332054" y="1440729"/>
            <a:ext cx="847989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1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FF0000"/>
                </a:solidFill>
                <a:ea typeface="ＭＳ Ｐゴシック" pitchFamily="-108" charset="-128"/>
              </a:rPr>
              <a:t>Network Architecture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Network Architecture</a:t>
            </a:r>
            <a:endParaRPr lang="en-IN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dirty="0" smtClean="0"/>
              <a:t>	Networks </a:t>
            </a:r>
            <a:r>
              <a:rPr lang="en-US" b="1" dirty="0"/>
              <a:t>do not remain fixed </a:t>
            </a:r>
            <a:r>
              <a:rPr lang="en-US" dirty="0"/>
              <a:t>at single point in time, but it must evolve to accommodate changes based on the </a:t>
            </a:r>
            <a:r>
              <a:rPr lang="en-US" b="1" dirty="0"/>
              <a:t>technologies</a:t>
            </a:r>
            <a:r>
              <a:rPr lang="en-US" dirty="0"/>
              <a:t> on which they are based and demands made by </a:t>
            </a:r>
            <a:r>
              <a:rPr lang="en-US" b="1" dirty="0"/>
              <a:t>application programmer.</a:t>
            </a:r>
            <a:endParaRPr lang="en-IN" b="1" dirty="0"/>
          </a:p>
          <a:p>
            <a:pPr algn="just"/>
            <a:r>
              <a:rPr lang="en-US" dirty="0"/>
              <a:t>	</a:t>
            </a:r>
            <a:r>
              <a:rPr lang="en-US" b="1" dirty="0" smtClean="0"/>
              <a:t>Network architecture </a:t>
            </a:r>
            <a:r>
              <a:rPr lang="en-US" b="1" dirty="0" smtClean="0">
                <a:solidFill>
                  <a:srgbClr val="FF0000"/>
                </a:solidFill>
              </a:rPr>
              <a:t>guides </a:t>
            </a:r>
            <a:r>
              <a:rPr lang="en-US" b="1" dirty="0">
                <a:solidFill>
                  <a:srgbClr val="FF0000"/>
                </a:solidFill>
              </a:rPr>
              <a:t>the design and implementation of </a:t>
            </a:r>
            <a:r>
              <a:rPr lang="en-US" b="1" dirty="0" smtClean="0">
                <a:solidFill>
                  <a:srgbClr val="FF0000"/>
                </a:solidFill>
              </a:rPr>
              <a:t>network</a:t>
            </a:r>
            <a:r>
              <a:rPr lang="en-US" b="1" dirty="0" smtClean="0"/>
              <a:t>. </a:t>
            </a:r>
            <a:r>
              <a:rPr lang="en-US" dirty="0"/>
              <a:t>Two commonly used architecture are</a:t>
            </a:r>
            <a:endParaRPr lang="en-IN" dirty="0"/>
          </a:p>
          <a:p>
            <a:pPr marL="0" lvl="0" indent="0" algn="just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OSI </a:t>
            </a:r>
            <a:r>
              <a:rPr lang="en-US" dirty="0">
                <a:solidFill>
                  <a:srgbClr val="FF0000"/>
                </a:solidFill>
              </a:rPr>
              <a:t>Architecture</a:t>
            </a:r>
            <a:endParaRPr lang="en-IN" dirty="0">
              <a:solidFill>
                <a:srgbClr val="FF0000"/>
              </a:solidFill>
            </a:endParaRPr>
          </a:p>
          <a:p>
            <a:pPr marL="0" lvl="0" indent="0" algn="just">
              <a:buNone/>
            </a:pPr>
            <a:r>
              <a:rPr lang="en-US" dirty="0" smtClean="0">
                <a:solidFill>
                  <a:srgbClr val="FF0000"/>
                </a:solidFill>
              </a:rPr>
              <a:t>	Internet </a:t>
            </a:r>
            <a:r>
              <a:rPr lang="en-US" dirty="0">
                <a:solidFill>
                  <a:srgbClr val="FF0000"/>
                </a:solidFill>
              </a:rPr>
              <a:t>or TCP/IP architecture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63" t="15830" r="36778" b="40750"/>
          <a:stretch/>
        </p:blipFill>
        <p:spPr>
          <a:xfrm>
            <a:off x="152400" y="762000"/>
            <a:ext cx="8782050" cy="4800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2402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charset="0"/>
              </a:rPr>
              <a:t>Reliable process-to-process delivery of a message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600200" y="4953000"/>
            <a:ext cx="6858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1947718" y="59436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charset="0"/>
              </a:rPr>
              <a:t>process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648200" y="33528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charset="0"/>
              </a:rPr>
              <a:t>process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886200" y="3505200"/>
            <a:ext cx="65722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12847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57A08F40-9E78-474B-8766-48BED9504E59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60482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3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4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6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7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8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0489" name="Line 9"/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60490" name="Line 10"/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60491" name="Rectangle 11"/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transport layer is responsible for the delivery </a:t>
            </a:r>
            <a:br>
              <a:rPr lang="en-US" sz="2400" b="1">
                <a:solidFill>
                  <a:srgbClr val="000000"/>
                </a:solidFill>
                <a:latin typeface="Times New Roman" charset="0"/>
              </a:rPr>
            </a:b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of a message from one process to another.</a:t>
            </a:r>
          </a:p>
        </p:txBody>
      </p:sp>
      <p:grpSp>
        <p:nvGrpSpPr>
          <p:cNvPr id="660495" name="Group 15"/>
          <p:cNvGrpSpPr>
            <a:grpSpLocks/>
          </p:cNvGrpSpPr>
          <p:nvPr/>
        </p:nvGrpSpPr>
        <p:grpSpPr bwMode="auto">
          <a:xfrm>
            <a:off x="533400" y="2286000"/>
            <a:ext cx="1143000" cy="566738"/>
            <a:chOff x="1200" y="1248"/>
            <a:chExt cx="720" cy="357"/>
          </a:xfrm>
        </p:grpSpPr>
        <p:pic>
          <p:nvPicPr>
            <p:cNvPr id="660496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0497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5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Sessions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3" y="1295400"/>
            <a:ext cx="8229600" cy="2895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This layer </a:t>
            </a:r>
            <a:r>
              <a:rPr lang="en-US" dirty="0">
                <a:solidFill>
                  <a:srgbClr val="FF0000"/>
                </a:solidFill>
              </a:rPr>
              <a:t>establishes, </a:t>
            </a:r>
            <a:r>
              <a:rPr lang="en-US" dirty="0" smtClean="0">
                <a:solidFill>
                  <a:srgbClr val="FF0000"/>
                </a:solidFill>
              </a:rPr>
              <a:t>session, manages </a:t>
            </a:r>
            <a:r>
              <a:rPr lang="en-US" dirty="0">
                <a:solidFill>
                  <a:srgbClr val="FF0000"/>
                </a:solidFill>
              </a:rPr>
              <a:t>and terminates connections between applications</a:t>
            </a:r>
            <a:r>
              <a:rPr lang="en-US" dirty="0"/>
              <a:t>.</a:t>
            </a:r>
            <a:endParaRPr lang="en-IN" dirty="0"/>
          </a:p>
          <a:p>
            <a:pPr lvl="0" algn="just"/>
            <a:r>
              <a:rPr lang="en-US" b="1" dirty="0"/>
              <a:t>Dialog control </a:t>
            </a:r>
            <a:r>
              <a:rPr lang="en-US" dirty="0"/>
              <a:t>- This session allows two systems to enter into a dialog either in half duplex or full duplex.</a:t>
            </a:r>
            <a:endParaRPr lang="en-IN" dirty="0"/>
          </a:p>
          <a:p>
            <a:pPr lvl="0" algn="just"/>
            <a:r>
              <a:rPr lang="en-US" b="1" dirty="0"/>
              <a:t>Synchronization</a:t>
            </a:r>
            <a:r>
              <a:rPr lang="en-US" dirty="0"/>
              <a:t>-This allows to add checkpoints into a stream of data.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7543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50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96862159-F053-4C0C-9365-4C884AF308A3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71753" name="Line 9"/>
          <p:cNvSpPr>
            <a:spLocks noChangeShapeType="1"/>
          </p:cNvSpPr>
          <p:nvPr/>
        </p:nvSpPr>
        <p:spPr bwMode="auto">
          <a:xfrm>
            <a:off x="457200" y="2971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71754" name="Line 10"/>
          <p:cNvSpPr>
            <a:spLocks noChangeShapeType="1"/>
          </p:cNvSpPr>
          <p:nvPr/>
        </p:nvSpPr>
        <p:spPr bwMode="auto">
          <a:xfrm>
            <a:off x="458788" y="3962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71755" name="Rectangle 11"/>
          <p:cNvSpPr>
            <a:spLocks noChangeArrowheads="1"/>
          </p:cNvSpPr>
          <p:nvPr/>
        </p:nvSpPr>
        <p:spPr bwMode="auto">
          <a:xfrm>
            <a:off x="495300" y="3063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session layer is responsible for dialog </a:t>
            </a:r>
            <a:br>
              <a:rPr lang="en-US" sz="2400" b="1">
                <a:solidFill>
                  <a:srgbClr val="000000"/>
                </a:solidFill>
                <a:latin typeface="Times New Roman" charset="0"/>
              </a:rPr>
            </a:b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control and synchronization.</a:t>
            </a:r>
          </a:p>
        </p:txBody>
      </p:sp>
      <p:grpSp>
        <p:nvGrpSpPr>
          <p:cNvPr id="671768" name="Group 24"/>
          <p:cNvGrpSpPr>
            <a:grpSpLocks/>
          </p:cNvGrpSpPr>
          <p:nvPr/>
        </p:nvGrpSpPr>
        <p:grpSpPr bwMode="auto">
          <a:xfrm>
            <a:off x="533400" y="2286000"/>
            <a:ext cx="1143000" cy="566738"/>
            <a:chOff x="1200" y="1248"/>
            <a:chExt cx="720" cy="357"/>
          </a:xfrm>
        </p:grpSpPr>
        <p:pic>
          <p:nvPicPr>
            <p:cNvPr id="67176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1757" name="Text Box 13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Presentation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3731096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It is concerned with</a:t>
            </a:r>
            <a:r>
              <a:rPr lang="en-US" b="1" dirty="0"/>
              <a:t> </a:t>
            </a:r>
            <a:r>
              <a:rPr lang="en-US" dirty="0"/>
              <a:t>the syntax and semantics of information </a:t>
            </a:r>
            <a:r>
              <a:rPr lang="en-US" dirty="0" smtClean="0"/>
              <a:t> exchanged </a:t>
            </a:r>
            <a:r>
              <a:rPr lang="en-US" dirty="0"/>
              <a:t>between two systems. </a:t>
            </a:r>
            <a:endParaRPr lang="en-US" dirty="0" smtClean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Translation</a:t>
            </a:r>
            <a:r>
              <a:rPr lang="en-US" b="1" dirty="0"/>
              <a:t> </a:t>
            </a:r>
            <a:r>
              <a:rPr lang="en-US" dirty="0"/>
              <a:t>– Different computers use different encoding system, this layer is responsible for interoperability between these different encoding methods. It will change the message into </a:t>
            </a:r>
            <a:r>
              <a:rPr lang="en-US" dirty="0">
                <a:solidFill>
                  <a:srgbClr val="FF0000"/>
                </a:solidFill>
              </a:rPr>
              <a:t>some common format. </a:t>
            </a:r>
            <a:endParaRPr lang="en-IN" dirty="0">
              <a:solidFill>
                <a:srgbClr val="FF0000"/>
              </a:solidFill>
            </a:endParaRPr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Encryption and decryption</a:t>
            </a:r>
            <a:r>
              <a:rPr lang="en-US" dirty="0"/>
              <a:t>-It means that sender transforms the original information to another form and sends the resulting message   over the n/w. and vice versa.</a:t>
            </a:r>
            <a:endParaRPr lang="en-IN" dirty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Compression and expansion</a:t>
            </a:r>
            <a:r>
              <a:rPr lang="en-US" dirty="0"/>
              <a:t>-Compression reduces the number of bits contained in the information particularly in text, audio and video.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43400"/>
            <a:ext cx="6970712" cy="2370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1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797FB1B1-E7C3-4677-B66D-86D9D739DAF4}" type="slidenum">
              <a:rPr lang="en-US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61506" name="Rectangle 2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07" name="Rectangle 3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09" name="Rectangle 5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10" name="Rectangle 6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11" name="Rectangle 7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12" name="Rectangle 8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sp>
        <p:nvSpPr>
          <p:cNvPr id="661513" name="Line 9"/>
          <p:cNvSpPr>
            <a:spLocks noChangeShapeType="1"/>
          </p:cNvSpPr>
          <p:nvPr/>
        </p:nvSpPr>
        <p:spPr bwMode="auto">
          <a:xfrm>
            <a:off x="912812" y="93547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61514" name="Line 10"/>
          <p:cNvSpPr>
            <a:spLocks noChangeShapeType="1"/>
          </p:cNvSpPr>
          <p:nvPr/>
        </p:nvSpPr>
        <p:spPr bwMode="auto">
          <a:xfrm>
            <a:off x="914400" y="192607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61515" name="Rectangle 11"/>
          <p:cNvSpPr>
            <a:spLocks noChangeArrowheads="1"/>
          </p:cNvSpPr>
          <p:nvPr/>
        </p:nvSpPr>
        <p:spPr bwMode="auto">
          <a:xfrm>
            <a:off x="950912" y="102754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Times New Roman" charset="0"/>
              </a:rPr>
              <a:t>The presentation layer is responsible for translation, compression, and encryption.</a:t>
            </a:r>
          </a:p>
        </p:txBody>
      </p:sp>
      <p:grpSp>
        <p:nvGrpSpPr>
          <p:cNvPr id="661519" name="Group 15"/>
          <p:cNvGrpSpPr>
            <a:grpSpLocks/>
          </p:cNvGrpSpPr>
          <p:nvPr/>
        </p:nvGrpSpPr>
        <p:grpSpPr bwMode="auto">
          <a:xfrm>
            <a:off x="989012" y="249670"/>
            <a:ext cx="1143000" cy="566738"/>
            <a:chOff x="1200" y="1248"/>
            <a:chExt cx="720" cy="357"/>
          </a:xfrm>
        </p:grpSpPr>
        <p:pic>
          <p:nvPicPr>
            <p:cNvPr id="661520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1521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091" t="18002" r="39773" b="21392"/>
          <a:stretch/>
        </p:blipFill>
        <p:spPr>
          <a:xfrm>
            <a:off x="1295400" y="2066924"/>
            <a:ext cx="6201351" cy="41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Layer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92697"/>
            <a:ext cx="8534400" cy="349830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IN" dirty="0">
                <a:solidFill>
                  <a:srgbClr val="FF0000"/>
                </a:solidFill>
              </a:rPr>
              <a:t>Enables the user</a:t>
            </a:r>
            <a:r>
              <a:rPr lang="en-IN" dirty="0"/>
              <a:t>, whether human or </a:t>
            </a:r>
            <a:r>
              <a:rPr lang="en-IN" dirty="0" smtClean="0"/>
              <a:t>software to </a:t>
            </a:r>
            <a:r>
              <a:rPr lang="en-IN" dirty="0">
                <a:solidFill>
                  <a:srgbClr val="FF0000"/>
                </a:solidFill>
              </a:rPr>
              <a:t>access the network</a:t>
            </a:r>
          </a:p>
          <a:p>
            <a:pPr lvl="0"/>
            <a:r>
              <a:rPr lang="en-IN" dirty="0" smtClean="0"/>
              <a:t>Provides </a:t>
            </a:r>
            <a:r>
              <a:rPr lang="en-IN" dirty="0">
                <a:solidFill>
                  <a:srgbClr val="FF0000"/>
                </a:solidFill>
              </a:rPr>
              <a:t>user interfaces and support </a:t>
            </a:r>
            <a:r>
              <a:rPr lang="en-IN" dirty="0" smtClean="0"/>
              <a:t>for services </a:t>
            </a:r>
            <a:r>
              <a:rPr lang="en-IN" dirty="0"/>
              <a:t>such as </a:t>
            </a:r>
            <a:endParaRPr lang="en-IN" dirty="0" smtClean="0"/>
          </a:p>
          <a:p>
            <a:pPr lvl="1"/>
            <a:r>
              <a:rPr lang="en-US" b="1" dirty="0" smtClean="0"/>
              <a:t>FTAM(file transfer, access, management) </a:t>
            </a:r>
            <a:r>
              <a:rPr lang="en-US" dirty="0" smtClean="0"/>
              <a:t>- Allows user to access files  in a remote host.</a:t>
            </a:r>
            <a:endParaRPr lang="en-IN" dirty="0" smtClean="0"/>
          </a:p>
          <a:p>
            <a:pPr lvl="1"/>
            <a:r>
              <a:rPr lang="en-IN" dirty="0" smtClean="0"/>
              <a:t>X.400 </a:t>
            </a:r>
            <a:r>
              <a:rPr lang="en-US" b="1" dirty="0" smtClean="0"/>
              <a:t>Mail </a:t>
            </a:r>
            <a:r>
              <a:rPr lang="en-US" b="1" dirty="0"/>
              <a:t>services </a:t>
            </a:r>
            <a:r>
              <a:rPr lang="en-US" dirty="0"/>
              <a:t>- Provides email forwarding and storage.</a:t>
            </a:r>
            <a:endParaRPr lang="en-IN" dirty="0"/>
          </a:p>
          <a:p>
            <a:pPr lvl="1"/>
            <a:r>
              <a:rPr lang="en-IN" dirty="0"/>
              <a:t>X.500 </a:t>
            </a:r>
            <a:r>
              <a:rPr lang="en-IN" dirty="0" smtClean="0"/>
              <a:t>(</a:t>
            </a:r>
            <a:r>
              <a:rPr lang="en-US" b="1" dirty="0" smtClean="0"/>
              <a:t>Directory services) </a:t>
            </a:r>
            <a:r>
              <a:rPr lang="en-US" dirty="0"/>
              <a:t>- Provides database </a:t>
            </a:r>
            <a:r>
              <a:rPr lang="en-US" dirty="0" smtClean="0"/>
              <a:t>sources/</a:t>
            </a:r>
            <a:r>
              <a:rPr lang="en-IN" dirty="0" smtClean="0"/>
              <a:t>distributed </a:t>
            </a:r>
            <a:r>
              <a:rPr lang="en-IN" dirty="0"/>
              <a:t>information services</a:t>
            </a:r>
            <a:r>
              <a:rPr lang="en-US" dirty="0" smtClean="0"/>
              <a:t> </a:t>
            </a:r>
            <a:r>
              <a:rPr lang="en-US" dirty="0"/>
              <a:t>to access information about various sources and objects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91001"/>
            <a:ext cx="5791200" cy="244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2.</a:t>
            </a:r>
            <a:fld id="{415E15DF-20CE-47E4-BECE-C67DEE0180EA}" type="slidenum">
              <a:rPr lang="en-US">
                <a:solidFill>
                  <a:srgbClr val="000000"/>
                </a:solidFill>
              </a:rPr>
              <a:pPr/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8194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8195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8196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3555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CC"/>
                </a:solidFill>
                <a:latin typeface="Times New Roman" charset="0"/>
              </a:rPr>
              <a:t>Figure </a:t>
            </a:r>
            <a:r>
              <a:rPr lang="en-US" sz="2400" b="1" dirty="0" smtClean="0">
                <a:solidFill>
                  <a:srgbClr val="3333CC"/>
                </a:solidFill>
                <a:latin typeface="Times New Roman" charset="0"/>
              </a:rPr>
              <a:t>Ex:  </a:t>
            </a:r>
            <a:r>
              <a:rPr lang="en-US" sz="2000" b="1" i="1" dirty="0">
                <a:solidFill>
                  <a:srgbClr val="000000"/>
                </a:solidFill>
                <a:latin typeface="Times New Roman" charset="0"/>
              </a:rPr>
              <a:t>Application layer</a:t>
            </a:r>
          </a:p>
        </p:txBody>
      </p:sp>
      <p:sp>
        <p:nvSpPr>
          <p:cNvPr id="648197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99" t="16104" r="33262" b="19888"/>
          <a:stretch/>
        </p:blipFill>
        <p:spPr>
          <a:xfrm>
            <a:off x="0" y="990599"/>
            <a:ext cx="8508042" cy="4724400"/>
          </a:xfrm>
          <a:prstGeom prst="rect">
            <a:avLst/>
          </a:prstGeom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79412" y="56388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381000" y="6629400"/>
            <a:ext cx="8153400" cy="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17512" y="5730875"/>
            <a:ext cx="8077200" cy="822325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Times New Roman" charset="0"/>
              </a:rPr>
              <a:t>The application layer is responsible for </a:t>
            </a:r>
            <a:br>
              <a:rPr lang="en-US" sz="2400" b="1" dirty="0">
                <a:solidFill>
                  <a:srgbClr val="000000"/>
                </a:solidFill>
                <a:latin typeface="Times New Roman" charset="0"/>
              </a:rPr>
            </a:br>
            <a:r>
              <a:rPr lang="en-US" sz="2400" b="1" dirty="0">
                <a:solidFill>
                  <a:srgbClr val="000000"/>
                </a:solidFill>
                <a:latin typeface="Times New Roman" charset="0"/>
              </a:rPr>
              <a:t>providing services to the user.</a:t>
            </a:r>
          </a:p>
        </p:txBody>
      </p: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455612" y="4953000"/>
            <a:ext cx="1143000" cy="566738"/>
            <a:chOff x="1200" y="1248"/>
            <a:chExt cx="720" cy="357"/>
          </a:xfrm>
        </p:grpSpPr>
        <p:pic>
          <p:nvPicPr>
            <p:cNvPr id="13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48"/>
              <a:ext cx="720" cy="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284" y="1248"/>
              <a:ext cx="5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i="1">
                  <a:solidFill>
                    <a:srgbClr val="FF0000"/>
                  </a:solidFill>
                  <a:latin typeface="Times New Roman" charset="0"/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8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2.</a:t>
            </a:r>
            <a:fld id="{59C5DFDD-29E3-4731-8C85-D73C1BD9F730}" type="slidenum">
              <a:rPr lang="en-US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49218" name="Line 2"/>
          <p:cNvSpPr>
            <a:spLocks noChangeShapeType="1"/>
          </p:cNvSpPr>
          <p:nvPr/>
        </p:nvSpPr>
        <p:spPr bwMode="auto">
          <a:xfrm>
            <a:off x="152400" y="762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9219" name="Line 3"/>
          <p:cNvSpPr>
            <a:spLocks noChangeShapeType="1"/>
          </p:cNvSpPr>
          <p:nvPr/>
        </p:nvSpPr>
        <p:spPr bwMode="auto">
          <a:xfrm>
            <a:off x="152400" y="9144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3271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3333CC"/>
                </a:solidFill>
                <a:latin typeface="Times New Roman" charset="0"/>
              </a:rPr>
              <a:t>Figure  </a:t>
            </a:r>
            <a:r>
              <a:rPr lang="en-US" sz="2000" b="1" i="1" dirty="0">
                <a:solidFill>
                  <a:srgbClr val="000000"/>
                </a:solidFill>
                <a:latin typeface="Times New Roman" charset="0"/>
              </a:rPr>
              <a:t>Summary of layers</a:t>
            </a:r>
          </a:p>
        </p:txBody>
      </p:sp>
      <p:sp>
        <p:nvSpPr>
          <p:cNvPr id="649221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b="1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64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644650"/>
            <a:ext cx="8189912" cy="37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77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81" t="20125" r="44340" b="19497"/>
          <a:stretch/>
        </p:blipFill>
        <p:spPr>
          <a:xfrm>
            <a:off x="952500" y="741556"/>
            <a:ext cx="7353300" cy="5887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32" t="18760" r="47990" b="75612"/>
          <a:stretch/>
        </p:blipFill>
        <p:spPr>
          <a:xfrm>
            <a:off x="685800" y="381000"/>
            <a:ext cx="7696200" cy="533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600" y="222146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Times New Roman" charset="0"/>
              </a:rPr>
              <a:t>:80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4000" b="1" dirty="0" smtClean="0">
                <a:solidFill>
                  <a:srgbClr val="E4005C"/>
                </a:solidFill>
              </a:rPr>
              <a:t>Features of Layer </a:t>
            </a:r>
            <a:r>
              <a:rPr lang="en-US" altLang="en-US" sz="4000" b="1" dirty="0">
                <a:solidFill>
                  <a:srgbClr val="E4005C"/>
                </a:solidFill>
              </a:rPr>
              <a:t>Architecture</a:t>
            </a:r>
            <a:endParaRPr lang="en-GB" altLang="en-US" sz="4000" b="1" dirty="0">
              <a:solidFill>
                <a:srgbClr val="E4005C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Layer architecture </a:t>
            </a:r>
            <a:r>
              <a:rPr lang="en-US" altLang="en-US" sz="2400" b="1" dirty="0">
                <a:solidFill>
                  <a:srgbClr val="FF0000"/>
                </a:solidFill>
              </a:rPr>
              <a:t>simplifies the network design</a:t>
            </a:r>
            <a:r>
              <a:rPr lang="en-US" altLang="en-US" sz="2400" b="1" dirty="0">
                <a:solidFill>
                  <a:srgbClr val="000066"/>
                </a:solidFill>
              </a:rPr>
              <a:t>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It is </a:t>
            </a:r>
            <a:r>
              <a:rPr lang="en-US" altLang="en-US" sz="2400" b="1" dirty="0">
                <a:solidFill>
                  <a:srgbClr val="FF0000"/>
                </a:solidFill>
              </a:rPr>
              <a:t>easy to debug </a:t>
            </a:r>
            <a:r>
              <a:rPr lang="en-US" altLang="en-US" sz="2400" b="1" dirty="0">
                <a:solidFill>
                  <a:srgbClr val="000066"/>
                </a:solidFill>
              </a:rPr>
              <a:t>network applications in a layered architecture network.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The network management is easier due to the layered architecture.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Network layers follow a </a:t>
            </a:r>
            <a:r>
              <a:rPr lang="en-US" altLang="en-US" sz="2400" b="1" dirty="0">
                <a:solidFill>
                  <a:srgbClr val="FF0000"/>
                </a:solidFill>
              </a:rPr>
              <a:t>set of rules</a:t>
            </a:r>
            <a:r>
              <a:rPr lang="en-US" altLang="en-US" sz="2400" b="1" dirty="0">
                <a:solidFill>
                  <a:srgbClr val="000066"/>
                </a:solidFill>
              </a:rPr>
              <a:t>, called protocol.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The protocol defines </a:t>
            </a:r>
            <a:r>
              <a:rPr lang="en-US" altLang="en-US" sz="2400" b="1" dirty="0">
                <a:solidFill>
                  <a:srgbClr val="FF0000"/>
                </a:solidFill>
              </a:rPr>
              <a:t>the format of the data </a:t>
            </a:r>
            <a:r>
              <a:rPr lang="en-US" altLang="en-US" sz="2400" b="1" dirty="0">
                <a:solidFill>
                  <a:srgbClr val="000066"/>
                </a:solidFill>
              </a:rPr>
              <a:t>being exchanged, and the control and timing for the handshake between layers</a:t>
            </a:r>
            <a:r>
              <a:rPr lang="en-US" altLang="en-US" sz="2400" b="1" dirty="0" smtClean="0">
                <a:solidFill>
                  <a:srgbClr val="000066"/>
                </a:solidFill>
              </a:rPr>
              <a:t>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rgbClr val="000066"/>
                </a:solidFill>
              </a:rPr>
              <a:t>A protocol is a set of rules that governs data communication. It defines </a:t>
            </a:r>
            <a:r>
              <a:rPr lang="en-US" altLang="en-US" sz="2400" b="1" dirty="0">
                <a:solidFill>
                  <a:srgbClr val="FF0000"/>
                </a:solidFill>
              </a:rPr>
              <a:t>what is communicated, how it is communicated, and when it is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communicated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/>
              <a:t>It provides more </a:t>
            </a:r>
            <a:r>
              <a:rPr lang="en-US" sz="2400" b="1" dirty="0"/>
              <a:t>modular design</a:t>
            </a:r>
            <a:r>
              <a:rPr lang="en-US" sz="2400" dirty="0"/>
              <a:t>. To add some new service, it is enough to modify the functionality at one layer, reusing the functions provided at all the other layers</a:t>
            </a:r>
            <a:endParaRPr lang="en-US" altLang="en-US" sz="2400" b="1" dirty="0" smtClean="0">
              <a:solidFill>
                <a:srgbClr val="FF0000"/>
              </a:solidFill>
            </a:endParaRP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en-US" sz="2400" b="1" dirty="0">
              <a:solidFill>
                <a:srgbClr val="FF0000"/>
              </a:solidFill>
            </a:endParaRPr>
          </a:p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en-US" sz="2400" b="1" dirty="0">
              <a:solidFill>
                <a:srgbClr val="000066"/>
              </a:solidFill>
            </a:endParaRP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9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143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2867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44600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6589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828675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/>
            </a:pP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OSI Model</a:t>
            </a:r>
          </a:p>
        </p:txBody>
      </p:sp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355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72598"/>
          <a:stretch/>
        </p:blipFill>
        <p:spPr>
          <a:xfrm>
            <a:off x="228600" y="457200"/>
            <a:ext cx="868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65100"/>
          <a:stretch/>
        </p:blipFill>
        <p:spPr>
          <a:xfrm>
            <a:off x="228600" y="457200"/>
            <a:ext cx="8686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9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56771"/>
          <a:stretch/>
        </p:blipFill>
        <p:spPr>
          <a:xfrm>
            <a:off x="228600" y="457200"/>
            <a:ext cx="8686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73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49274"/>
          <a:stretch/>
        </p:blipFill>
        <p:spPr>
          <a:xfrm>
            <a:off x="228600" y="457200"/>
            <a:ext cx="8686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53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40112"/>
          <a:stretch/>
        </p:blipFill>
        <p:spPr>
          <a:xfrm>
            <a:off x="228600" y="457200"/>
            <a:ext cx="8686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33448"/>
          <a:stretch/>
        </p:blipFill>
        <p:spPr>
          <a:xfrm>
            <a:off x="228600" y="457200"/>
            <a:ext cx="868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0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3" t="17407" r="35833" b="23333"/>
          <a:stretch/>
        </p:blipFill>
        <p:spPr>
          <a:xfrm>
            <a:off x="228600" y="457200"/>
            <a:ext cx="8686800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32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13" t="20974" r="34269" b="22098"/>
          <a:stretch/>
        </p:blipFill>
        <p:spPr>
          <a:xfrm>
            <a:off x="152400" y="990600"/>
            <a:ext cx="849028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62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2.</a:t>
            </a:r>
            <a:fld id="{AD1EDB8B-9F36-4934-9BB1-A0D852C55FF0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53" t="22086" r="32481" b="22884"/>
          <a:stretch/>
        </p:blipFill>
        <p:spPr>
          <a:xfrm>
            <a:off x="609600" y="1295400"/>
            <a:ext cx="788077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09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3788" y="674688"/>
            <a:ext cx="7808912" cy="114776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4000" b="1">
              <a:solidFill>
                <a:srgbClr val="E4005C"/>
              </a:solidFill>
            </a:endParaRPr>
          </a:p>
        </p:txBody>
      </p:sp>
      <p:sp>
        <p:nvSpPr>
          <p:cNvPr id="35843" name="AutoShape 3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46" name="AutoShape 6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143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2867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44600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6589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828675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/>
            </a:pP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TCP/IP Model</a:t>
            </a:r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4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en-US" sz="2400" b="1">
              <a:solidFill>
                <a:srgbClr val="000066"/>
              </a:solidFill>
            </a:endParaRPr>
          </a:p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None/>
            </a:pPr>
            <a:endParaRPr lang="en-US" altLang="en-US" sz="2000" b="1">
              <a:solidFill>
                <a:srgbClr val="660066"/>
              </a:solidFill>
            </a:endParaRPr>
          </a:p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None/>
            </a:pPr>
            <a:endParaRPr lang="en-US" altLang="en-US" sz="2000" b="1">
              <a:solidFill>
                <a:srgbClr val="660066"/>
              </a:solidFill>
            </a:endParaRPr>
          </a:p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None/>
            </a:pPr>
            <a:endParaRPr lang="en-US" altLang="en-US" sz="2000" b="1">
              <a:solidFill>
                <a:srgbClr val="660066"/>
              </a:solidFill>
            </a:endParaRPr>
          </a:p>
          <a:p>
            <a:pPr marL="392113" indent="-293688" algn="ctr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altLang="en-US" sz="4000" b="1">
                <a:solidFill>
                  <a:srgbClr val="E4005C"/>
                </a:solidFill>
              </a:rPr>
              <a:t>TCP/IP MODEL</a:t>
            </a:r>
          </a:p>
        </p:txBody>
      </p:sp>
    </p:spTree>
    <p:extLst>
      <p:ext uri="{BB962C8B-B14F-4D97-AF65-F5344CB8AC3E}">
        <p14:creationId xmlns:p14="http://schemas.microsoft.com/office/powerpoint/2010/main" val="593399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4000" b="1">
                <a:solidFill>
                  <a:srgbClr val="E4005C"/>
                </a:solidFill>
              </a:rPr>
              <a:t>Open Systems Interconnection (OSI) Model</a:t>
            </a:r>
            <a:endParaRPr lang="en-GB" altLang="en-US" sz="4000" b="1">
              <a:solidFill>
                <a:srgbClr val="E4005C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>
                <a:solidFill>
                  <a:srgbClr val="000066"/>
                </a:solidFill>
              </a:rPr>
              <a:t>International standard organization (ISO) established a committee in 1977 to develop an architecture for computer communication.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>
                <a:solidFill>
                  <a:srgbClr val="000066"/>
                </a:solidFill>
              </a:rPr>
              <a:t>Open Systems Interconnection (OSI) reference model is the result of this effort.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GB" altLang="en-US" sz="2400" b="1">
                <a:solidFill>
                  <a:srgbClr val="000066"/>
                </a:solidFill>
              </a:rPr>
              <a:t>In 1984, the Open Systems Interconnection (OSI) reference model was approved as an international standard for communications architecture.</a:t>
            </a:r>
          </a:p>
          <a:p>
            <a:pPr marL="392113" indent="-293688" algn="just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en-US" sz="2400" b="1">
                <a:solidFill>
                  <a:srgbClr val="000066"/>
                </a:solidFill>
              </a:rPr>
              <a:t>Term  “open”  denotes the ability to connect any two systems which conform to the reference model and associated standards.</a:t>
            </a:r>
          </a:p>
          <a:p>
            <a:pPr marL="392113" indent="-293688" defTabSz="414338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en-US" sz="2400" b="1">
              <a:solidFill>
                <a:srgbClr val="000066"/>
              </a:solidFill>
            </a:endParaRP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511175" y="1535113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6" name="AutoShape 6"/>
          <p:cNvSpPr>
            <a:spLocks noChangeArrowheads="1"/>
          </p:cNvSpPr>
          <p:nvPr/>
        </p:nvSpPr>
        <p:spPr bwMode="auto">
          <a:xfrm>
            <a:off x="635000" y="1657350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990600" y="1905000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143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2867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44600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6589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828675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/>
            </a:pP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OSI Model</a:t>
            </a: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01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4000" b="1">
                <a:solidFill>
                  <a:srgbClr val="E4005C"/>
                </a:solidFill>
              </a:rPr>
              <a:t>OSI &amp; TCP/IP Models</a:t>
            </a:r>
            <a:endParaRPr lang="en-GB" altLang="en-US" sz="4000" b="1">
              <a:solidFill>
                <a:srgbClr val="E4005C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143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2867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44600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658938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828675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/>
            </a:pPr>
            <a:r>
              <a:rPr kumimoji="0" lang="en-GB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TCP/IP Model</a:t>
            </a:r>
          </a:p>
        </p:txBody>
      </p:sp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381000" y="2027238"/>
          <a:ext cx="3733800" cy="39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Bitmap Image" r:id="rId4" imgW="3952381" imgH="2142857" progId="Paint.Picture">
                  <p:embed/>
                </p:oleObj>
              </mc:Choice>
              <mc:Fallback>
                <p:oleObj name="Bitmap Image" r:id="rId4" imgW="3952381" imgH="2142857" progId="Paint.Picture">
                  <p:embed/>
                  <p:pic>
                    <p:nvPicPr>
                      <p:cNvPr id="378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334"/>
                      <a:stretch>
                        <a:fillRect/>
                      </a:stretch>
                    </p:blipFill>
                    <p:spPr bwMode="auto">
                      <a:xfrm>
                        <a:off x="381000" y="2027238"/>
                        <a:ext cx="3733800" cy="391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74913"/>
            <a:ext cx="4648200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707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0242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0243" name="Line 3"/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0244" name="Text Box 4"/>
          <p:cNvSpPr txBox="1">
            <a:spLocks noChangeArrowheads="1"/>
          </p:cNvSpPr>
          <p:nvPr/>
        </p:nvSpPr>
        <p:spPr bwMode="auto">
          <a:xfrm>
            <a:off x="304800" y="381000"/>
            <a:ext cx="24865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TCP/IP and OSI model</a:t>
            </a:r>
          </a:p>
        </p:txBody>
      </p:sp>
      <p:sp>
        <p:nvSpPr>
          <p:cNvPr id="650245" name="Line 5"/>
          <p:cNvSpPr>
            <a:spLocks noChangeShapeType="1"/>
          </p:cNvSpPr>
          <p:nvPr/>
        </p:nvSpPr>
        <p:spPr bwMode="auto">
          <a:xfrm>
            <a:off x="152400" y="63246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02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143000"/>
            <a:ext cx="7532687" cy="500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4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Relationship of addresses to</a:t>
            </a:r>
            <a:br>
              <a:rPr lang="en-IN" dirty="0"/>
            </a:br>
            <a:r>
              <a:rPr lang="en-IN" dirty="0"/>
              <a:t>layers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56748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75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07361-69FF-47B6-8FFB-371389EE69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between layers in the OSI model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514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530350"/>
            <a:ext cx="7056437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515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489200"/>
            <a:ext cx="8520112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4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47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ＭＳ Ｐゴシック" pitchFamily="-108" charset="-128"/>
              </a:rPr>
              <a:t>Description of Layers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</a:rPr>
              <a:t>Network Support Layers</a:t>
            </a:r>
            <a:endParaRPr lang="en-IN" dirty="0">
              <a:solidFill>
                <a:srgbClr val="FF0000"/>
              </a:solidFill>
            </a:endParaRPr>
          </a:p>
          <a:p>
            <a:pPr lvl="1" algn="just"/>
            <a:r>
              <a:rPr lang="en-US" dirty="0" smtClean="0"/>
              <a:t>Layers </a:t>
            </a:r>
            <a:r>
              <a:rPr lang="en-US" dirty="0"/>
              <a:t>1,2,3 - Physical, Data link and Network are the network support layers. </a:t>
            </a:r>
            <a:endParaRPr lang="en-US" dirty="0" smtClean="0"/>
          </a:p>
          <a:p>
            <a:pPr lvl="1" algn="just"/>
            <a:r>
              <a:rPr lang="en-US" dirty="0" smtClean="0"/>
              <a:t>They </a:t>
            </a:r>
            <a:r>
              <a:rPr lang="en-US" dirty="0"/>
              <a:t>deal with the </a:t>
            </a:r>
            <a:r>
              <a:rPr lang="en-US" b="1" dirty="0"/>
              <a:t>physical aspects of moving data from one device to another such as electrical specifications, physical addressing, transport timing and reliability</a:t>
            </a:r>
            <a:r>
              <a:rPr lang="en-US" dirty="0"/>
              <a:t>.</a:t>
            </a:r>
            <a:endParaRPr lang="en-IN" dirty="0"/>
          </a:p>
          <a:p>
            <a:pPr lvl="0" algn="just"/>
            <a:r>
              <a:rPr lang="en-US" b="1" dirty="0"/>
              <a:t>Transport Layer</a:t>
            </a:r>
            <a:endParaRPr lang="en-IN" dirty="0"/>
          </a:p>
          <a:p>
            <a:pPr lvl="1" algn="just"/>
            <a:r>
              <a:rPr lang="en-US" dirty="0" smtClean="0"/>
              <a:t>	Layer4</a:t>
            </a:r>
            <a:r>
              <a:rPr lang="en-US" dirty="0"/>
              <a:t>, transport layer, ensures </a:t>
            </a:r>
            <a:r>
              <a:rPr lang="en-US" b="1" dirty="0"/>
              <a:t>end-to-end reliable data transmission on a single link</a:t>
            </a:r>
            <a:r>
              <a:rPr lang="en-US" dirty="0"/>
              <a:t>.</a:t>
            </a:r>
            <a:endParaRPr lang="en-IN" dirty="0"/>
          </a:p>
          <a:p>
            <a:pPr lvl="0" algn="just"/>
            <a:r>
              <a:rPr lang="en-US" b="1" dirty="0">
                <a:solidFill>
                  <a:srgbClr val="FF0000"/>
                </a:solidFill>
              </a:rPr>
              <a:t>User Support Layers</a:t>
            </a:r>
            <a:endParaRPr lang="en-IN" dirty="0">
              <a:solidFill>
                <a:srgbClr val="FF0000"/>
              </a:solidFill>
            </a:endParaRPr>
          </a:p>
          <a:p>
            <a:pPr lvl="1" algn="just"/>
            <a:r>
              <a:rPr lang="en-US" dirty="0" smtClean="0"/>
              <a:t>	Layers </a:t>
            </a:r>
            <a:r>
              <a:rPr lang="en-US" dirty="0"/>
              <a:t>5,6,7 – Session, presentation and application are the user support layers. They allow </a:t>
            </a:r>
            <a:r>
              <a:rPr lang="en-US" b="1" dirty="0"/>
              <a:t>interoperability among unrelated software systems</a:t>
            </a:r>
            <a:endParaRPr lang="en-IN" b="1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0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07361-69FF-47B6-8FFB-371389EE69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38" name="Text Box 2"/>
          <p:cNvSpPr txBox="1">
            <a:spLocks noChangeArrowheads="1"/>
          </p:cNvSpPr>
          <p:nvPr/>
        </p:nvSpPr>
        <p:spPr bwMode="auto">
          <a:xfrm>
            <a:off x="990600" y="76200"/>
            <a:ext cx="7391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between layers in the OSI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model/Description of layers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1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2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3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4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145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6713" y="2563465"/>
            <a:ext cx="8366124" cy="4107209"/>
            <a:chOff x="212725" y="1530350"/>
            <a:chExt cx="8520112" cy="4778375"/>
          </a:xfrm>
        </p:grpSpPr>
        <p:pic>
          <p:nvPicPr>
            <p:cNvPr id="47514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3" y="1530350"/>
              <a:ext cx="7056437" cy="831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5151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25" y="2473325"/>
              <a:ext cx="8520112" cy="383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711200" y="371172"/>
            <a:ext cx="8401916" cy="241012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Network Support Layers</a:t>
            </a:r>
            <a:endParaRPr lang="en-IN" dirty="0" smtClean="0">
              <a:solidFill>
                <a:srgbClr val="FF0000"/>
              </a:solidFill>
            </a:endParaRPr>
          </a:p>
          <a:p>
            <a:pPr lvl="1" algn="just"/>
            <a:r>
              <a:rPr lang="en-US" dirty="0" smtClean="0"/>
              <a:t>Layers 1,2,3 - Physical, Data link and Network are the network support layers. </a:t>
            </a:r>
          </a:p>
          <a:p>
            <a:pPr lvl="1" algn="just"/>
            <a:r>
              <a:rPr lang="en-US" dirty="0" smtClean="0"/>
              <a:t>They deal with the </a:t>
            </a:r>
            <a:r>
              <a:rPr lang="en-US" b="1" dirty="0" smtClean="0"/>
              <a:t>physical aspects of moving data from one device to another such as electrical specifications, physical addressing, transport timing and reliability</a:t>
            </a:r>
            <a:r>
              <a:rPr lang="en-US" dirty="0" smtClean="0"/>
              <a:t>.</a:t>
            </a:r>
            <a:endParaRPr lang="en-IN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Transport Layer</a:t>
            </a:r>
            <a:endParaRPr lang="en-IN" dirty="0" smtClean="0">
              <a:solidFill>
                <a:srgbClr val="FF0000"/>
              </a:solidFill>
            </a:endParaRPr>
          </a:p>
          <a:p>
            <a:pPr lvl="1" algn="just"/>
            <a:r>
              <a:rPr lang="en-US" dirty="0" smtClean="0"/>
              <a:t>	Layer4, ensures </a:t>
            </a:r>
            <a:r>
              <a:rPr lang="en-US" b="1" dirty="0" smtClean="0"/>
              <a:t>end-to-end reliable data/message transmission on a single link</a:t>
            </a:r>
            <a:r>
              <a:rPr lang="en-US" dirty="0" smtClean="0"/>
              <a:t>.</a:t>
            </a:r>
            <a:endParaRPr lang="en-IN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User Support Layers</a:t>
            </a:r>
            <a:endParaRPr lang="en-IN" dirty="0" smtClean="0">
              <a:solidFill>
                <a:srgbClr val="FF0000"/>
              </a:solidFill>
            </a:endParaRPr>
          </a:p>
          <a:p>
            <a:pPr lvl="1" algn="just"/>
            <a:r>
              <a:rPr lang="en-US" dirty="0" smtClean="0"/>
              <a:t>	Layers 5,6,7 – Session, presentation and application are the user support layers. They allow </a:t>
            </a:r>
            <a:r>
              <a:rPr lang="en-US" b="1" dirty="0" smtClean="0"/>
              <a:t>interoperability among unrelated software systems</a:t>
            </a:r>
            <a:endParaRPr lang="en-IN" b="1" dirty="0" smtClean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7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3CB3E7-5CB8-4159-BBFB-DA39C652E4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2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Figure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 exchange using the OSI model</a:t>
            </a:r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6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7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8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169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61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524000"/>
            <a:ext cx="5657850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617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684588" cy="256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617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2209800"/>
            <a:ext cx="3684587" cy="256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6175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4908550"/>
            <a:ext cx="5538787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5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47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47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0"/>
                                        <p:tgtEl>
                                          <p:spTgt spid="47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CAA79-A115-44EE-B4D8-20373408A99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8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Summary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of OSI Layers</a:t>
            </a:r>
          </a:p>
        </p:txBody>
      </p:sp>
      <p:sp>
        <p:nvSpPr>
          <p:cNvPr id="57958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8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8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9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9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9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959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7959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1225"/>
            <a:ext cx="6535737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1918" t="27113" r="38946" b="22667"/>
          <a:stretch/>
        </p:blipFill>
        <p:spPr>
          <a:xfrm>
            <a:off x="311295" y="2013347"/>
            <a:ext cx="2016269" cy="33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7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3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4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6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1256</Words>
  <Application>Microsoft Office PowerPoint</Application>
  <PresentationFormat>On-screen Show (4:3)</PresentationFormat>
  <Paragraphs>168</Paragraphs>
  <Slides>42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4" baseType="lpstr">
      <vt:lpstr>ＭＳ Ｐゴシック</vt:lpstr>
      <vt:lpstr>Arial</vt:lpstr>
      <vt:lpstr>Calibri</vt:lpstr>
      <vt:lpstr>McGrawHill-Italic</vt:lpstr>
      <vt:lpstr>StarSymbol</vt:lpstr>
      <vt:lpstr>Tahoma</vt:lpstr>
      <vt:lpstr>Times New Roman</vt:lpstr>
      <vt:lpstr>Wingdings</vt:lpstr>
      <vt:lpstr>1_Office Theme</vt:lpstr>
      <vt:lpstr>2_Office Theme</vt:lpstr>
      <vt:lpstr>1_Blends</vt:lpstr>
      <vt:lpstr>3_Blends</vt:lpstr>
      <vt:lpstr>4_Blends</vt:lpstr>
      <vt:lpstr>6_Blends</vt:lpstr>
      <vt:lpstr>7_Blends</vt:lpstr>
      <vt:lpstr>8_Blends</vt:lpstr>
      <vt:lpstr>9_Blends</vt:lpstr>
      <vt:lpstr>11_Blends</vt:lpstr>
      <vt:lpstr>13_Blends</vt:lpstr>
      <vt:lpstr>14_Blends</vt:lpstr>
      <vt:lpstr>16_Blends</vt:lpstr>
      <vt:lpstr>Bitmap Image</vt:lpstr>
      <vt:lpstr>PowerPoint Presentation</vt:lpstr>
      <vt:lpstr>Network Architecture</vt:lpstr>
      <vt:lpstr>Features of Layer Architecture</vt:lpstr>
      <vt:lpstr>Open Systems Interconnection (OSI) Model</vt:lpstr>
      <vt:lpstr>PowerPoint Presentation</vt:lpstr>
      <vt:lpstr>Description of Layers</vt:lpstr>
      <vt:lpstr>PowerPoint Presentation</vt:lpstr>
      <vt:lpstr>PowerPoint Presentation</vt:lpstr>
      <vt:lpstr>PowerPoint Presentation</vt:lpstr>
      <vt:lpstr>Physical layer</vt:lpstr>
      <vt:lpstr>PowerPoint Presentation</vt:lpstr>
      <vt:lpstr>Data Link layer</vt:lpstr>
      <vt:lpstr>PowerPoint Presentation</vt:lpstr>
      <vt:lpstr>PowerPoint Presentation</vt:lpstr>
      <vt:lpstr>Network Layer</vt:lpstr>
      <vt:lpstr>PowerPoint Presentation</vt:lpstr>
      <vt:lpstr>PowerPoint Presentation</vt:lpstr>
      <vt:lpstr>Transport Layer</vt:lpstr>
      <vt:lpstr>PowerPoint Presentation</vt:lpstr>
      <vt:lpstr>PowerPoint Presentation</vt:lpstr>
      <vt:lpstr>PowerPoint Presentation</vt:lpstr>
      <vt:lpstr>Sessions Layer</vt:lpstr>
      <vt:lpstr>PowerPoint Presentation</vt:lpstr>
      <vt:lpstr>Presentation Layer</vt:lpstr>
      <vt:lpstr>PowerPoint Presentation</vt:lpstr>
      <vt:lpstr>Application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OSI &amp; TCP/IP Models</vt:lpstr>
      <vt:lpstr>PowerPoint Presentation</vt:lpstr>
      <vt:lpstr>Relationship of addresses to layers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PROTOCOL LAYERING</dc:title>
  <dc:creator>Sudha</dc:creator>
  <cp:lastModifiedBy>Administrator</cp:lastModifiedBy>
  <cp:revision>31</cp:revision>
  <dcterms:created xsi:type="dcterms:W3CDTF">2006-08-16T00:00:00Z</dcterms:created>
  <dcterms:modified xsi:type="dcterms:W3CDTF">2023-02-22T04:33:23Z</dcterms:modified>
</cp:coreProperties>
</file>